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6:44:21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 24575,'-3'35'0,"-1"0"0,-2-1 0,-1 1 0,-20 56 0,-4 19 0,17-49 0,-68 315 0,62-259 0,-6 146 0,23-118 0,2-145 0,1 1 0,0 0 0,0-1 0,0 1 0,0 0 0,0 0 0,0-1 0,0 1 0,0 0 0,0-1 0,0 1 0,0 0 0,0-1 0,0 1 0,0 0 0,1-1 0,-1 1 0,0 0 0,1-1 0,-1 1 0,0-1 0,1 1 0,-1 0 0,1-1 0,-1 1 0,1-1 0,-1 1 0,1 0 0,9-22 0,111-446 0,-55 198 0,-54 215 0,6-97 0,-3 17 0,-9 97 0,-2 5 0,15-51 0,-19 82 0,0 0 0,0 0 0,0 1 0,0-1 0,0 0 0,0 1 0,0-1 0,1 0 0,-1 0 0,0 1 0,1-1 0,-1 1 0,0-1 0,1 0 0,-1 1 0,1-1 0,-1 1 0,1-1 0,-1 1 0,1-1 0,-1 1 0,1-1 0,-1 1 0,1 0 0,1-1 0,4 16 0,-1 34 0,-4-4-1365,0 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12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201 0 24575,'-4'2'0,"1"0"0,-1-1 0,1 1 0,0 1 0,-1-1 0,1 0 0,0 1 0,1-1 0,-1 1 0,0 0 0,1 0 0,-1 0 0,1 0 0,0 1 0,-2 5 0,-11 11 0,-35 26 0,40-37 0,0-1 0,0 1 0,1 1 0,0 0 0,0 0 0,1 1 0,-11 19 0,18-26 0,0 0 0,0-1 0,1 1 0,-1 0 0,1 0 0,0 0 0,0 0 0,0 0 0,1 0 0,-1 0 0,1 0 0,0 0 0,0 0 0,1 0 0,-1-1 0,1 1 0,-1 0 0,1-1 0,0 0 0,1 1 0,4 5 0,6 7 0,0 0 0,27 24 0,-40-40 0,130 109-1365,-105-90-5461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19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24575,'0'6'0,"0"9"0,0 7 0,0 7 0,6 5 0,3 9 0,5 3 0,7 6 0,0 8 0,3 5 0,3 5 0,3 2 0,-3 8 0,0-9 0,-5-11 0,1-10 0,-5-6 0,-4-11-8191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21.1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24575,'6'0'0,"9"13"0,8 16 0,-1 22 0,4 9 0,2 0 0,-3-3 0,1-13 0,-5-6 0,-5-4 0,0-1 0,-2-6-8191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22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1 24575,'-6'0'0,"-9"0"0,-7 0 0,-7 0 0,-5 0 0,-2 6 0,-2 2 0,6 6 0,2 1 0,7 4 0,6-2-8191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25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371 1 24575,'-17'0'0,"-1"0"0,0 2 0,1 0 0,0 1 0,-1 1 0,1 0 0,-32 14 0,39-13 0,0 0 0,0 1 0,0 0 0,1 1 0,0 0 0,1 1 0,-1 0 0,1 0 0,1 1 0,0-1 0,0 2 0,0-1 0,-6 15 0,1-4 0,2 1 0,0 0 0,1 1 0,1 0 0,1 1 0,2 0 0,0 0 0,1 0 0,1 0 0,0 46 0,5-62 0,0 1 0,0-1 0,0 1 0,1-1 0,0 0 0,0 0 0,1-1 0,0 1 0,0-1 0,1 1 0,-1-1 0,1-1 0,1 1 0,-1-1 0,1 0 0,0 0 0,0 0 0,0-1 0,14 7 0,-5-3 0,0 0 0,0-2 0,1 1 0,0-2 0,0 0 0,0-1 0,1-1 0,17 2 0,-29-5 0,0 0 0,0-1 0,-1 1 0,1-1 0,-1 0 0,1 0 0,-1 0 0,1 0 0,-1-1 0,1 0 0,-1 0 0,0 0 0,0-1 0,0 1 0,0-1 0,-1 0 0,1 0 0,-1 0 0,1 0 0,-1-1 0,0 1 0,-1-1 0,1 0 0,0 0 0,-1 0 0,3-7 0,4-11 0,0-1 0,-2 0 0,-1 0 0,4-26 0,0 4 0,-7 35 0,8-31 0,6-56 0,-15 86 0,-1 0 0,-1 0 0,0-1 0,0 1 0,-1 0 0,-1 0 0,0 0 0,0 0 0,-1 0 0,-5-13 0,6 21-105,0 0 0,0-1 0,0 1 0,0 0 0,0 0 0,-1 1 0,1-1 0,-1 0 0,0 1 0,1 0 0,-1-1 0,-4-1 0,-15-7-6721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30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2086 0 24575,'2'36'0,"1"0"0,11 46 0,-6-44 0,3 66 0,-8-67 0,15 69 0,-3-26 0,-8-48 0,-5-24 0,0 0 0,-1 0 0,0 1 0,0-1 0,-1 0 0,0 14 0,-1-20 0,1 1 0,-1-1 0,0 0 0,0 0 0,0 1 0,0-1 0,0 0 0,0 0 0,-1 0 0,1 0 0,-1 0 0,1-1 0,-1 1 0,0 0 0,0-1 0,1 1 0,-1-1 0,0 0 0,-1 1 0,1-1 0,0 0 0,0 0 0,0-1 0,-1 1 0,1 0 0,0-1 0,-1 1 0,-1-1 0,-30 4 0,1-1 0,-1-2 0,-66-5 0,12-1 0,16 3 0,-162 4 0,189 5 0,0 2 0,1 2 0,-74 28 0,91-29 0,-32 12 0,30-10 0,-1-1 0,0-2 0,-42 7 0,-246 44 0,152-26 0,117-25 0,-35 5 0,1 4 0,-148 53 0,225-69 0,1 0 0,-1 0 0,1 1 0,-1 0 0,1 0 0,0 0 0,0 1 0,0-1 0,1 1 0,-1 0 0,1 1 0,0-1 0,0 1 0,0 0 0,1 0 0,0 0 0,0 0 0,0 1 0,0-1 0,1 1 0,0-1 0,0 1 0,1 0 0,0 0 0,0 0 0,0 0 0,0 0 0,1 0 0,0 0 0,1 0 0,-1 0 0,2 8 0,25 147 48,-14-98-755,7 118 1,-19-148-6120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34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3342 365 24575,'0'444'0,"2"-412"0,1 1 0,8 35 0,5 44 0,-13-62 0,2 3 0,-3 1 0,-9 91 0,7-141 0,-1-1 0,0 1 0,0 0 0,0-1 0,0 1 0,-1-1 0,1 1 0,-1-1 0,0 0 0,0 1 0,0-1 0,0 0 0,-1 0 0,1-1 0,-1 1 0,0 0 0,0-1 0,0 0 0,0 1 0,0-1 0,0 0 0,-1-1 0,1 1 0,-1-1 0,1 1 0,-1-1 0,1 0 0,-1 0 0,0-1 0,-5 1 0,-10 0 0,-1 0 0,1-2 0,-1 0 0,-33-7 0,22 3 0,-291-60 0,7 2 0,-25-8 0,-38-6 0,-492 1 0,462 47 0,392 27 0,-16 0 0,-1-1 0,1-2 0,-44-12 0,67 14 0,1 0 0,0 0 0,-1-1 0,1 0 0,1 0 0,-1-1 0,1 0 0,0-1 0,0 1 0,0-1 0,1-1 0,0 1 0,0-1 0,1 0 0,0 0 0,-8-15 0,2-5 0,2 0 0,0-1 0,2 0 0,1 0 0,1-1 0,-1-51 0,1 31 0,-11-56 0,-18-65 0,-17-67 0,37 183-1365,2 10-5461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36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 0 24575,'-5'0'0,"0"1"0,0-1 0,-1 1 0,1 0 0,0 0 0,0 0 0,0 1 0,0 0 0,0 0 0,0 0 0,0 0 0,1 1 0,-1 0 0,1 0 0,0 0 0,-7 7 0,5-3 0,0 0 0,1 0 0,0 1 0,0 0 0,1 0 0,0 0 0,0 0 0,1 0 0,-3 12 0,1 0 0,1 0 0,1 0 0,1 0 0,1 0 0,1 1 0,0-1 0,2 0 0,4 25 0,-4-36-80,0 0 0,0-1-1,0 0 1,1 0 0,0 1-1,1-2 1,0 1 0,0 0-1,1-1 1,0 0 0,0 0 0,0 0-1,1 0 1,0-1 0,1 0-1,11 8 1,4-3-6746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38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 1 24575,'-8'-1'0,"1"1"0,-1 1 0,1-1 0,0 1 0,-1 0 0,1 1 0,0 0 0,0 0 0,0 1 0,0-1 0,0 1 0,1 1 0,-1-1 0,1 1 0,0 1 0,0-1 0,0 1 0,1 0 0,-1 0 0,1 0 0,1 1 0,-1 0 0,1 0 0,0 0 0,0 1 0,0-1 0,1 1 0,0 0 0,1 0 0,0 0 0,0 0 0,-2 9 0,2-6 0,-1 1 0,1 0 0,1 0 0,0-1 0,1 1 0,0 0 0,0 0 0,1 0 0,1 0 0,0-1 0,0 1 0,1 0 0,0-1 0,1 0 0,0 0 0,1 0 0,0 0 0,1-1 0,-1 0 0,2 0 0,-1 0 0,1-1 0,16 15 0,60 41-252,-62-49-861,-3-2-5713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40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0 24575,'-5'5'0,"-30"32"0,-56 44 0,83-73 0,-1 0 0,1 0 0,1 1 0,0 0 0,0 1 0,0-1 0,1 1 0,1 0 0,0 1 0,0-1 0,1 1 0,0 0 0,1 0 0,0 1 0,1-1 0,1 1 0,-1-1 0,2 1 0,-1-1 0,2 1 0,0-1 0,0 1 0,1-1 0,0 1 0,1-1 0,0 0 0,1 0 0,0 0 0,1 0 0,0-1 0,1 0 0,0 0 0,0 0 0,1-1 0,13 13 0,-7-10-136,0 0-1,1-1 1,1-1-1,0 0 1,0-1-1,1-1 1,0-1-1,1 0 0,21 6 1,-16-5-6690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6:44:3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92 24575,'1'6'0,"0"1"0,1 0 0,0 0 0,0-1 0,1 1 0,-1-1 0,2 0 0,-1 0 0,8 12 0,13 26 0,-18-25 0,-1 0 0,0 0 0,-2 0 0,2 39 0,-7 84 0,-1-56 0,3-53 0,-2 0 0,-2 0 0,-1 0 0,-1-1 0,-2 1 0,-16 42 0,11-54 0,13-21 0,-1 0 0,1 0 0,0-1 0,-1 1 0,1 0 0,0 0 0,-1 0 0,1 0 0,0 0 0,-1-1 0,1 1 0,0 0 0,-1 0 0,1 0 0,0-1 0,0 1 0,-1 0 0,1 0 0,0-1 0,0 1 0,-1 0 0,1-1 0,0 1 0,0 0 0,0-1 0,0 1 0,0 0 0,0-1 0,-1 1 0,1 0 0,0-1 0,0 1 0,0 0 0,0-1 0,-1-4 0,1-1 0,-1 1 0,1 0 0,0-1 0,0 1 0,1 0 0,0-6 0,28-88 0,-18 70 0,-3 0 0,0-1 0,7-60 0,-14-267 0,-3 181 0,-2 210 0,-1-1 0,-1 0 0,-2 0 0,-12 35 0,4-15 0,-92 284-1365,85-274-5461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41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1 24575,'-6'0'0,"1"1"0,-1-1 0,0 1 0,1 1 0,-1-1 0,1 1 0,0 0 0,-1 0 0,1 0 0,0 1 0,0 0 0,1 0 0,-1 0 0,1 1 0,-1-1 0,1 1 0,0 0 0,0 0 0,1 1 0,-1-1 0,1 1 0,0 0 0,-5 10 0,-4 11 0,2 0 0,0 1 0,-10 47 0,3-11 0,-8 2 0,16-46 0,1 1 0,1 0 0,1 0 0,1 0 0,1 0 0,-2 22 0,6-38 0,0 1 0,0-1 0,1 0 0,0 1 0,0-1 0,0 0 0,0 0 0,0 0 0,1 0 0,0 0 0,0 0 0,0 0 0,0 0 0,1-1 0,5 7 0,-2-4 0,0-1 0,0 0 0,1 0 0,-1 0 0,1-1 0,1 0 0,14 6 0,-2-3 0,0-1 0,1 0 0,-1-2 0,1-1 0,36 2 0,129-8-1365,-154 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11:43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24575,'14'1'0,"-1"1"0,0 0 0,0 1 0,0 1 0,-1 0 0,14 6 0,25 7 0,113 32 0,163 38 0,89 15 0,-84-16 0,536 63 0,-819-141 0,55 7 0,133 2 0,-193-17 0,0-1 0,1-3 0,-1-2 0,-1-2 0,68-20 0,178-56 0,-1 7 0,-161 46 0,193-73 0,-276 82-1365,-14 3-5461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0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117 228 24575,'2'18'0,"0"-1"0,2 1 0,0-1 0,1 0 0,10 24 0,3 13 0,-6-22 0,1-1 0,1-1 0,2 0 0,1-1 0,1-1 0,26 32 0,3 4 0,-46-61 0,0-1 0,0 1 0,1-1 0,0 0 0,-1 1 0,1-1 0,0 0 0,0 0 0,0-1 0,0 1 0,1 0 0,-1-1 0,0 1 0,1-1 0,-1 1 0,1-1 0,-1 0 0,1 0 0,0-1 0,-1 1 0,1 0 0,0-1 0,0 0 0,-1 1 0,1-1 0,0 0 0,0-1 0,-1 1 0,1 0 0,0-1 0,0 1 0,-1-1 0,1 0 0,0 0 0,-1 0 0,1 0 0,-1-1 0,0 1 0,1-1 0,-1 1 0,0-1 0,0 0 0,0 0 0,0 0 0,2-3 0,49-46 0,-12 13 0,35-45 0,-66 72 0,-2-1 0,0 1 0,0-1 0,-1-1 0,0 1 0,-1-1 0,-1 0 0,0-1 0,4-16 0,-9 24 0,1 1 0,-1-1 0,0 1 0,0-1 0,-1 1 0,1 0 0,-1-1 0,-1 1 0,1 0 0,-1-1 0,0 1 0,0 0 0,0 0 0,-1 0 0,1 1 0,-1-1 0,0 0 0,-1 1 0,-5-6 0,-8-7 0,0 1 0,-2 0 0,-25-15 0,5 2 0,-40-43 0,50 45 0,-46-36 0,67 59 0,0-1 0,0 1 0,-1 0 0,1 1 0,-1 0 0,0 0 0,0 1 0,0 0 0,0 0 0,-1 1 0,1 1 0,0-1 0,-1 1 0,1 1 0,0 0 0,0 0 0,0 1 0,0 0 0,0 1 0,0 0 0,0 0 0,1 1 0,-1 0 0,1 0 0,0 1 0,0 0 0,1 1 0,-1-1 0,1 1 0,1 1 0,-1 0 0,-5 7 0,3 0 0,2-1 0,0 1 0,1 0 0,0 1 0,1 0 0,0-1 0,2 2 0,-1-1 0,0 22 0,1 15 0,6 78 0,0-37 0,-3-74 0,0 3 0,0-1 0,1 1 0,9 39 0,-9-54 0,2-1 0,-1 1 0,1 0 0,0-1 0,0 1 0,1-1 0,0 0 0,0 0 0,0 0 0,1-1 0,0 0 0,0 0 0,0 0 0,1 0 0,9 6 0,-5-5-170,0 0-1,0 0 0,1-1 1,0 0-1,0 0 0,0-2 1,21 5-1,-5-4-6655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1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 24575,'-1'5'0,"0"0"0,1 0 0,-2 0 0,1 0 0,-1 0 0,1 0 0,-1 0 0,0-1 0,-1 1 0,-4 5 0,-35 46 0,26-35 0,-1 0 0,-1 1 0,-24 39 0,40-57 0,-1 1 0,0-1 0,1 1 0,0 0 0,0 0 0,0 0 0,1 0 0,0 0 0,0 0 0,0 0 0,0 0 0,1 1 0,0-1 0,0 0 0,1 8 0,1-10 0,0 1 0,0-1 0,0 0 0,0 0 0,1 0 0,-1-1 0,1 1 0,-1 0 0,1-1 0,0 0 0,0 1 0,0-1 0,1-1 0,-1 1 0,0 0 0,1-1 0,-1 1 0,7 0 0,72 19 0,-74-19 0,79 22-1365,-64-15-5461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13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701 918 24575,'58'0'0,"-9"2"0,-1-3 0,95-13 0,-130 12 0,-1-1 0,1 0 0,-1-1 0,0 0 0,-1-1 0,1-1 0,-1 1 0,0-2 0,0 1 0,-1-2 0,0 1 0,0-2 0,0 1 0,-1-1 0,-1 0 0,11-15 0,-15 17 0,0 0 0,0 0 0,-1 0 0,0 0 0,-1-1 0,1 1 0,-1-1 0,-1 0 0,1 0 0,-2 1 0,1-1 0,-1 0 0,0 0 0,0 0 0,-1 0 0,0 0 0,-1 1 0,0-1 0,0 0 0,0 1 0,-1 0 0,0-1 0,-1 1 0,-5-9 0,-10-15 0,-3 1 0,0 0 0,-52-52 0,31 36 0,0 1 0,-1 1 0,-2 3 0,-1 1 0,-3 3 0,-1 2 0,-1 2 0,-97-44 0,141 74 0,0-1 0,-1 2 0,1-1 0,0 1 0,-1 1 0,1 0 0,-1 0 0,0 0 0,1 1 0,-1 0 0,0 1 0,1 0 0,-1 0 0,1 1 0,-1 0 0,1 1 0,0-1 0,-14 8 0,8-2 0,0 1 0,0 0 0,1 1 0,0 1 0,1 0 0,0 0 0,1 1 0,-19 27 0,1 0 0,0-1 0,-47 44 0,68-72 0,0-1 0,0 1 0,1 0 0,0 1 0,1 0 0,1 0 0,0 0 0,0 1 0,1 0 0,0 0 0,-3 21 0,0 5 0,3 0 0,0 58 0,4-84 0,1 1 0,1-1 0,0 0 0,1 0 0,0 0 0,1 0 0,0 0 0,1 0 0,0-1 0,1 0 0,0 0 0,1-1 0,0 0 0,1 0 0,0 0 0,18 16 0,11 6 0,2-1 0,0-2 0,46 24 0,-14-8 0,-62-39-80,0-1 0,1 0-1,-1 0 1,1-1 0,0 0-1,0 0 1,0-1 0,0-1-1,1 0 1,-1 0 0,1-1 0,0 0-1,-1-1 1,1 0 0,0-1-1,13-3 1,7-4-6746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16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24575,'-3'0'0,"0"0"0,1 0 0,-1 0 0,0 1 0,1-1 0,-1 1 0,1 0 0,-1 0 0,1 0 0,-1 0 0,1 0 0,0 0 0,-1 1 0,1-1 0,0 1 0,0 0 0,0-1 0,0 1 0,0 0 0,-1 3 0,-1 0 0,1 1 0,0-1 0,1 1 0,-1-1 0,1 1 0,0 0 0,0 0 0,-1 9 0,1 8 0,0-1 0,1 0 0,5 44 0,-3-59 0,1 0 0,0 0 0,1-1 0,0 1 0,0 0 0,0-1 0,0 1 0,1-1 0,0 0 0,1 0 0,-1-1 0,1 1 0,0-1 0,1 0 0,-1-1 0,7 5 0,4 3 0,1-1 0,-1-1 0,2 0 0,32 12 0,-39-18-82,16 7-174,1-1-1,1-1 0,-1-2 1,37 5-1,-37-10-6569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24575,'0'7'0,"7"1"0,1 6 0,6 1 0,1 3 0,4 6 0,-2 5 0,3-3 0,-2 1 0,3-5 0,-4 1 0,3-4 0,-2 1 0,-5-2-8191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18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24575,'0'8'0,"1"0"0,1 0 0,-1 0 0,1 0 0,1-1 0,0 1 0,0-1 0,0 1 0,6 7 0,43 63 0,-47-71 0,50 65 0,97 98 0,-101-114 27,-33-34-491,1-1 0,31 26 0,-40-41-6362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2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 24575,'-11'0'0,"-1"-1"0,0 2 0,1-1 0,-1 2 0,1-1 0,0 2 0,-1-1 0,1 1 0,0 1 0,0 0 0,1 1 0,-1 0 0,1 1 0,0 0 0,1 0 0,-1 1 0,1 0 0,0 1 0,1 0 0,-13 15 0,12-10 0,1 0 0,1 0 0,0 1 0,1-1 0,0 2 0,1-1 0,0 1 0,2-1 0,-1 1 0,2 0 0,0 0 0,1 0 0,0 1 0,2-1 0,-1 0 0,2 0 0,0 0 0,1 0 0,0 0 0,1 0 0,1-1 0,0 1 0,1-1 0,1-1 0,0 1 0,1-1 0,0 0 0,1-1 0,12 13 0,-11-16 11,0 0 0,1-1 0,-1-1 0,2 0 0,-1 0 0,1-2-1,0 1 1,0-1 0,1-1 0,23 6 0,-4-5-382,-1-1-1,1-1 1,42-2 0,-43-2-6455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6:44:3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24575,'-2'128'0,"5"190"0,14-205 0,-10-74 0,5 64 0,-12-35 0,0-56 0,-1-45 0,0-55 0,3-132 0,31 47-1365,-30 138-5461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4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1 24575,'-6'0'0,"-9"0"0,-8 0 0,-6 0 0,-4 6 0,-4 2 0,-1 0 0,-6 5 0,-3 6 0,1 0 0,2-3 0,2 2 0,2-2 0,2-4 0,6 2 0,10-1-8191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24575,'1'7'0,"0"-1"0,0 0 0,1 0 0,0 1 0,0-1 0,1 0 0,0-1 0,5 10 0,7 17 0,4 21 0,114 274 0,-123-311 0,0 0 0,1 0 0,0-1 0,21 20 0,20 27 0,8 22-1365,-45-61-5461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7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24575,'0'5'0,"1"0"0,1-1 0,-1 1 0,1 0 0,-1-1 0,6 9 0,7 23 0,-7-10 0,1-1 0,2-1 0,0 1 0,2-2 0,0 0 0,24 33 0,-4-4 0,-12-17 0,27 42 0,-47-77 0,0 1 0,1-1 0,-1 1 0,0-1 0,0 1 0,1 0 0,-1-1 0,0 1 0,1-1 0,-1 1 0,1-1 0,-1 0 0,1 1 0,-1-1 0,1 1 0,-1-1 0,1 0 0,-1 1 0,1-1 0,-1 0 0,1 0 0,-1 1 0,1-1 0,0 0 0,-1 0 0,1 0 0,0 0 0,-1 0 0,1 0 0,-1 0 0,1 0 0,0 0 0,-1 0 0,1 0 0,0 0 0,-1 0 0,1 0 0,-1-1 0,1 1 0,-1 0 0,1 0 0,0-1 0,-1 1 0,1 0 0,-1-1 0,1 1 0,-1-1 0,0 1 0,1-1 0,-1 1 0,1-1 0,-1 1 0,0-1 0,1 1 0,-1-1 0,0 1 0,0-1 0,1 0 0,12-46 0,-9 28 0,14-41 0,2 1 0,3 1 0,31-56 0,22-32-1365,-67 124-5461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29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93 24575,'-12'0'0,"0"1"0,0 0 0,1 1 0,-1 0 0,-13 5 0,22-7 0,1 1 0,-1 0 0,1-1 0,-1 1 0,1 0 0,0 0 0,-1 1 0,1-1 0,0 1 0,0-1 0,0 1 0,0-1 0,0 1 0,0 0 0,1 0 0,-1 0 0,0 0 0,1 0 0,0 0 0,-1 1 0,1-1 0,0 0 0,0 1 0,0-1 0,1 1 0,-1-1 0,1 1 0,-1-1 0,1 6 0,0-6 0,1 0 0,0 0 0,0 0 0,0 0 0,0 0 0,0 0 0,0 0 0,1 0 0,-1-1 0,0 1 0,1 0 0,0-1 0,-1 1 0,1-1 0,0 0 0,0 1 0,0-1 0,-1 0 0,1 0 0,1 0 0,-1 0 0,0-1 0,0 1 0,0 0 0,0-1 0,0 0 0,5 1 0,-1 0 0,1 0 0,0-1 0,-1 1 0,1-1 0,0 0 0,-1-1 0,1 0 0,8-2 0,-11 1 0,0 0 0,-1 0 0,1 0 0,-1-1 0,1 0 0,-1 1 0,0-1 0,0 0 0,0-1 0,0 1 0,-1 0 0,1-1 0,-1 0 0,0 1 0,0-1 0,0 0 0,-1 0 0,1 0 0,-1 0 0,0-1 0,0 1 0,0 0 0,0-7 0,1-10 0,-1-1 0,-1 0 0,-3-23 0,3 43 0,16 29 109,6 25-1583,-10-19-5352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30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24575,'0'24'0,"6"139"0,-4-144 0,1-1 0,1 1 0,0-1 0,2 0 0,0-1 0,13 27 0,-18-44 0,-1 1 0,0 0 0,0-1 0,0 1 0,1 0 0,-1-1 0,0 1 0,1 0 0,-1-1 0,1 1 0,-1-1 0,0 1 0,1-1 0,-1 1 0,1-1 0,0 1 0,-1-1 0,1 0 0,-1 1 0,1-1 0,-1 0 0,1 1 0,0-1 0,-1 0 0,1 0 0,0 1 0,-1-1 0,1 0 0,0 0 0,0 0 0,-1 0 0,1 0 0,0 0 0,-1 0 0,1 0 0,0 0 0,-1-1 0,2 1 0,0-2 0,0 0 0,0 1 0,0-1 0,0 0 0,0 0 0,0 0 0,-1-1 0,1 1 0,-1 0 0,2-4 0,23-62 0,-26 68 0,9-36 0,-2 0 0,3-47 0,9-45 0,-16 114 0,0 0 0,2 1 0,0 0 0,0 0 0,1 0 0,14-21 0,-19 31 0,0 1 0,0 0 0,1 0 0,0 0 0,-1 0 0,1 0 0,0 0 0,0 1 0,0-1 0,0 1 0,0-1 0,0 1 0,0 0 0,0-1 0,1 1 0,-1 0 0,0 1 0,1-1 0,-1 0 0,1 1 0,-1-1 0,1 1 0,-1 0 0,1 0 0,-1 0 0,1 0 0,0 0 0,-1 0 0,1 1 0,-1-1 0,0 1 0,1 0 0,-1 0 0,1 0 0,-1 0 0,0 0 0,0 0 0,0 1 0,1-1 0,-1 1 0,-1 0 0,3 1 0,9 9 0,-1 0 0,0 1 0,-1 0 0,18 29 0,-5 1 0,-1 1 0,-3 1 0,29 95 0,-24-67 0,8 23 0,3 12 0,70 142 0,-95-223 0,-21-34 0,-24-38 0,-79-102-1365,95 124-5461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20:3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2 24575,'-39'0'0,"10"-1"0,0 1 0,-32 6 0,51-5 0,1 1 0,-1 0 0,1 1 0,0 0 0,0 1 0,0 0 0,1 0 0,-1 1 0,1 0 0,-11 9 0,-1 3 0,0 1 0,-30 35 0,47-50 0,0 1 0,0 0 0,0-1 0,0 1 0,0 0 0,1 1 0,0-1 0,0 0 0,0 1 0,0-1 0,1 1 0,0-1 0,0 1 0,0 0 0,0-1 0,1 1 0,0 0 0,0 0 0,0 0 0,0-1 0,1 1 0,0 0 0,2 6 0,-1-8 0,0 1 0,1-1 0,-1 0 0,1 0 0,0 0 0,0 0 0,0 0 0,1 0 0,-1-1 0,0 0 0,1 0 0,0 0 0,-1 0 0,1 0 0,5 1 0,70 17 0,-40-11 0,-24-3 0,0 1 0,0 0 0,-1 1 0,0 0 0,0 1 0,-1 1 0,0 0 0,-1 1 0,16 18 0,39 31 0,-64-58 9,0-1-1,-1 1 1,1 1-1,-1-1 1,1 0 0,-1 0-1,0 1 1,0 0-1,0-1 1,-1 1-1,1 0 1,0 0-1,1 5 1,-3-7-17,0-1-1,0 1 1,0 0-1,0-1 1,0 1 0,0 0-1,0-1 1,0 1 0,-1 0-1,1-1 1,0 1-1,0 0 1,-1-1 0,1 1-1,0 0 1,-1-1 0,1 1-1,0-1 1,-1 1-1,1-1 1,-1 1 0,1-1-1,-2 2 1,-26 7-1276,2-6-5542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15:3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7:04:1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7:04:17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8:51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1 175 24575,'143'380'0,"-131"-342"0,50 161 0,-60-193 0,0 0 0,1 0 0,-1 0 0,1-1 0,0 1 0,0-1 0,1 0 0,0 0 0,0 0 0,0 0 0,7 5 0,-10-9 0,0 0 0,0 0 0,0 0 0,1 0 0,-1 0 0,0-1 0,1 1 0,-1-1 0,1 1 0,-1-1 0,1 1 0,-1-1 0,1 0 0,-1 1 0,1-1 0,-1 0 0,1 0 0,-1 0 0,1 0 0,1-1 0,-1 0 0,0 0 0,0 0 0,0 0 0,-1 0 0,1-1 0,0 1 0,-1-1 0,1 1 0,-1-1 0,0 0 0,1 1 0,-1-1 0,0 0 0,0 0 0,0 0 0,0 0 0,-1 0 0,1 0 0,0-2 0,4-13 0,-1 1 0,0-1 0,-2 0 0,0 0 0,-1 0 0,0-1 0,-3-17 0,-2-10 0,-15-66 0,-1 36 0,-2 1 0,-4 2 0,-3 0 0,-40-71 0,38 75-1365,23 46-5461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00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1990 0 24575,'3'49'0,"16"90"0,-3-32 0,1-5 0,-9-59 0,4 72 0,-9-82 0,-1-27 0,-2-1 0,1 1 0,-1 0 0,1 0 0,-2 0 0,1-1 0,-2 10 0,1-14 0,0 1 0,1 0 0,-1-1 0,0 1 0,0 0 0,-1-1 0,1 1 0,0-1 0,0 0 0,-1 1 0,1-1 0,-1 0 0,1 0 0,-1 0 0,1 0 0,-1 0 0,0 0 0,1-1 0,-1 1 0,0 0 0,0-1 0,0 1 0,0-1 0,1 0 0,-1 0 0,0 1 0,-4-2 0,-101 4 0,-41 3 0,102 3 0,1 1 0,0 2 0,-46 20 0,35-11 0,-72 15 0,78-29 0,0-1 0,-96-4 0,90-2 0,0 1 0,-57 10 0,-379 68 0,478-76 0,0 0 0,0 1 0,1 0 0,0 1 0,-1 1 0,2 0 0,-1 0 0,1 1 0,0 1 0,-22 18 0,22-14 0,0 1 0,1 0 0,1 1 0,0 0 0,0 1 0,2 0 0,0 0 0,-10 26 0,3 2 0,-9 47 0,-3 9 0,11-52-341,2 1 0,3 1-1,-12 98 1,22-115-6485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06.3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2171 0 24575,'1'51'0,"-3"-1"0,-1 1 0,-15 70 0,3-26 0,15-79 0,-2 0 0,0 0 0,0 0 0,-2-1 0,0 1 0,-1-1 0,0 0 0,-1 0 0,-1 0 0,-1-1 0,-11 17 0,7-16 0,0 0 0,-2-1 0,-29 25 0,35-33 0,0-1 0,0 1 0,-1-2 0,0 1 0,1-1 0,-2-1 0,1 1 0,0-2 0,-1 1 0,-9 0 0,-244 8 0,195-12 0,-1 3 0,1 3 0,-87 17 0,-177 48 0,-88 22 0,383-83 0,1 1 0,0 2 0,0 2 0,2 1 0,-64 37 0,91-45 0,1-1 0,0 1 0,0 0 0,0 1 0,1-1 0,0 1 0,1 0 0,0 0 0,0 1 0,0-1 0,1 1 0,-2 13 0,-16 33 0,7-22 0,2 1 0,2 0 0,-8 39 0,13-48 0,-3 10-111,7-24 6,-1 0 1,0 0-1,-1 0 1,0-1-1,-1 0 1,0 1-1,0-1 1,-1 0-1,-1-1 1,1 1-1,-12 12 1,-3-3-6722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14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 24575,'-1'0'0,"-1"1"0,0 0 0,1-1 0,-1 1 0,1 0 0,-1 0 0,1 0 0,-1 0 0,1 0 0,0 0 0,0 0 0,-1 1 0,1-1 0,0 0 0,0 1 0,0-1 0,0 1 0,0-1 0,1 1 0,-1-1 0,0 1 0,1 0 0,-1-1 0,1 1 0,0 0 0,-1 0 0,1 2 0,-7 57 0,7-55 0,-17 89 0,12-75 0,1 1 0,0-1 0,2 1 0,0 35 0,2-50 0,1 0 0,0 0 0,0-1 0,0 1 0,1 0 0,0-1 0,0 1 0,1-1 0,-1 0 0,1 1 0,0-1 0,1-1 0,-1 1 0,1 0 0,0-1 0,0 0 0,0 1 0,1-2 0,-1 1 0,1-1 0,5 4 0,7 3-151,-1-1-1,1 0 0,1-2 0,0 0 1,0 0-1,0-2 0,0 0 1,31 3-1,-19-6-6674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16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1 24575,'-2'0'0,"0"1"0,0-1 0,0 1 0,0 0 0,0 0 0,0 0 0,0 0 0,0 0 0,0 0 0,1 1 0,-1-1 0,0 0 0,1 1 0,-1 0 0,1-1 0,0 1 0,0 0 0,-1-1 0,1 1 0,-1 2 0,-18 41 0,16-34 0,1 0 0,0 1 0,0-1 0,2 1 0,-1-1 0,1 1 0,2 21 0,-1-25 0,2-1 0,-1 1 0,1-1 0,0 1 0,1-1 0,0 0 0,0 0 0,0 0 0,1 0 0,0-1 0,0 1 0,10 11 0,1-3-114,1 0 1,0-1-1,1 0 0,0-1 0,1-1 1,0-1-1,1-1 0,0 0 0,1-2 1,0 0-1,32 8 0,-22-10-6712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0:09:10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0 24575,'-2'1'0,"0"-1"0,0 1 0,0 0 0,0 0 0,0 0 0,0 0 0,0 0 0,1 0 0,-1 0 0,0 0 0,1 1 0,-1-1 0,1 1 0,-1-1 0,1 1 0,0-1 0,-2 4 0,-22 35 0,20-30 0,-4 8 0,0 1 0,1 0 0,2 0 0,0 1 0,1 0 0,0 0 0,2 0 0,1 1 0,-1 21 0,3-11 0,1-1 0,1 0 0,2 0 0,1 0 0,13 45 0,-16-71 4,-1 0 0,1 1 0,0-1-1,1 0 1,-1 0 0,0 0 0,1 0 0,0 0-1,0-1 1,0 1 0,1-1 0,-1 0 0,1 0-1,0 0 1,-1-1 0,1 1 0,0-1 0,1 0-1,-1 0 1,0 0 0,1 0 0,-1-1 0,8 1-1,7 1-160,0-1-1,0 0 1,0-2-1,28-3 0,-23 2-510,9 0-6158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4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81FA-E301-4871-A2FF-F5D1C156B13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C6CF-52AC-4452-BB02-9AABCB51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80.png"/><Relationship Id="rId21" Type="http://schemas.openxmlformats.org/officeDocument/2006/relationships/image" Target="../media/image190.png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320.png"/><Relationship Id="rId50" Type="http://schemas.openxmlformats.org/officeDocument/2006/relationships/customXml" Target="../ink/ink28.xml"/><Relationship Id="rId55" Type="http://schemas.openxmlformats.org/officeDocument/2006/relationships/image" Target="../media/image36.png"/><Relationship Id="rId63" Type="http://schemas.openxmlformats.org/officeDocument/2006/relationships/image" Target="../media/image40.png"/><Relationship Id="rId7" Type="http://schemas.openxmlformats.org/officeDocument/2006/relationships/image" Target="../media/image120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30.png"/><Relationship Id="rId41" Type="http://schemas.openxmlformats.org/officeDocument/2006/relationships/image" Target="../media/image290.png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11" Type="http://schemas.openxmlformats.org/officeDocument/2006/relationships/image" Target="../media/image140.png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70.png"/><Relationship Id="rId40" Type="http://schemas.openxmlformats.org/officeDocument/2006/relationships/customXml" Target="../ink/ink23.xml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customXml" Target="../ink/ink32.xml"/><Relationship Id="rId5" Type="http://schemas.openxmlformats.org/officeDocument/2006/relationships/image" Target="../media/image110.png"/><Relationship Id="rId15" Type="http://schemas.openxmlformats.org/officeDocument/2006/relationships/image" Target="../media/image160.png"/><Relationship Id="rId23" Type="http://schemas.openxmlformats.org/officeDocument/2006/relationships/image" Target="../media/image200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330.png"/><Relationship Id="rId57" Type="http://schemas.openxmlformats.org/officeDocument/2006/relationships/image" Target="../media/image37.png"/><Relationship Id="rId61" Type="http://schemas.openxmlformats.org/officeDocument/2006/relationships/image" Target="../media/image39.png"/><Relationship Id="rId10" Type="http://schemas.openxmlformats.org/officeDocument/2006/relationships/customXml" Target="../ink/ink8.xml"/><Relationship Id="rId19" Type="http://schemas.openxmlformats.org/officeDocument/2006/relationships/image" Target="../media/image180.png"/><Relationship Id="rId31" Type="http://schemas.openxmlformats.org/officeDocument/2006/relationships/image" Target="../media/image24.png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60" Type="http://schemas.openxmlformats.org/officeDocument/2006/relationships/customXml" Target="../ink/ink33.xml"/><Relationship Id="rId65" Type="http://schemas.openxmlformats.org/officeDocument/2006/relationships/image" Target="../media/image41.png"/><Relationship Id="rId4" Type="http://schemas.openxmlformats.org/officeDocument/2006/relationships/customXml" Target="../ink/ink5.xml"/><Relationship Id="rId9" Type="http://schemas.openxmlformats.org/officeDocument/2006/relationships/image" Target="../media/image130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20.png"/><Relationship Id="rId30" Type="http://schemas.openxmlformats.org/officeDocument/2006/relationships/customXml" Target="../ink/ink18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27.xml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8" Type="http://schemas.openxmlformats.org/officeDocument/2006/relationships/customXml" Target="../ink/ink7.xml"/><Relationship Id="rId51" Type="http://schemas.openxmlformats.org/officeDocument/2006/relationships/image" Target="../media/image340.png"/><Relationship Id="rId3" Type="http://schemas.openxmlformats.org/officeDocument/2006/relationships/image" Target="../media/image100.png"/><Relationship Id="rId12" Type="http://schemas.openxmlformats.org/officeDocument/2006/relationships/customXml" Target="../ink/ink9.xml"/><Relationship Id="rId17" Type="http://schemas.openxmlformats.org/officeDocument/2006/relationships/image" Target="../media/image170.png"/><Relationship Id="rId25" Type="http://schemas.openxmlformats.org/officeDocument/2006/relationships/image" Target="../media/image210.png"/><Relationship Id="rId33" Type="http://schemas.openxmlformats.org/officeDocument/2006/relationships/image" Target="../media/image25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2.png"/><Relationship Id="rId3" Type="http://schemas.openxmlformats.org/officeDocument/2006/relationships/customXml" Target="../ink/ink3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37.xml"/><Relationship Id="rId19" Type="http://schemas.openxmlformats.org/officeDocument/2006/relationships/customXml" Target="../ink/ink3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E59B-0C7C-4555-971B-474B1D2E9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Biochemistry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4C878-7EE7-4EEA-93FE-BAF034360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200" dirty="0">
                <a:solidFill>
                  <a:schemeClr val="accent1"/>
                </a:solidFill>
              </a:rPr>
              <a:t>علم الكيمياء الحياتية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A0AA9D-0E99-4378-A383-5EF1C972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3" y="0"/>
            <a:ext cx="2504661" cy="2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1FE2-82FA-4F34-A68F-55373042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chemeClr val="accent1"/>
                </a:solidFill>
              </a:rPr>
              <a:t>أهمية الكربون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7FD1543-113C-4945-B6B9-88FA61E4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3350"/>
            <a:ext cx="8534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3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17C6-9BF8-45FA-8457-B76D3D12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chemeClr val="accent1"/>
                </a:solidFill>
              </a:rPr>
              <a:t>ترتيب الاواصر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figure_01_15">
            <a:extLst>
              <a:ext uri="{FF2B5EF4-FFF2-40B4-BE49-F238E27FC236}">
                <a16:creationId xmlns:a16="http://schemas.microsoft.com/office/drawing/2014/main" id="{1C86C159-84D0-4A77-A9CD-863509E2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69025" cy="53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CEDB9-1E72-4D36-9424-802DB50266EA}"/>
              </a:ext>
            </a:extLst>
          </p:cNvPr>
          <p:cNvSpPr txBox="1"/>
          <p:nvPr/>
        </p:nvSpPr>
        <p:spPr>
          <a:xfrm>
            <a:off x="7543800" y="221311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>
                <a:solidFill>
                  <a:srgbClr val="FF0000"/>
                </a:solidFill>
              </a:rPr>
              <a:t>استدارة حره حول الاصره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3D73F-EE9F-49BE-A759-CACEA84CC108}"/>
              </a:ext>
            </a:extLst>
          </p:cNvPr>
          <p:cNvSpPr txBox="1"/>
          <p:nvPr/>
        </p:nvSpPr>
        <p:spPr>
          <a:xfrm>
            <a:off x="6915150" y="4626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>
                <a:solidFill>
                  <a:srgbClr val="FF0000"/>
                </a:solidFill>
              </a:rPr>
              <a:t>لا توجد استدارة حول الاصره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0FFF45-95C3-46E3-8C61-0E8BE46B3270}"/>
                  </a:ext>
                </a:extLst>
              </p14:cNvPr>
              <p14:cNvContentPartPr/>
              <p14:nvPr/>
            </p14:nvContentPartPr>
            <p14:xfrm>
              <a:off x="4265421" y="2239226"/>
              <a:ext cx="108360" cy="47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0FFF45-95C3-46E3-8C61-0E8BE46B32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6781" y="2230586"/>
                <a:ext cx="1260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F0A7A6-CDB0-4943-B843-99183E07503F}"/>
                  </a:ext>
                </a:extLst>
              </p14:cNvPr>
              <p14:cNvContentPartPr/>
              <p14:nvPr/>
            </p14:nvContentPartPr>
            <p14:xfrm>
              <a:off x="2502141" y="3783266"/>
              <a:ext cx="70920" cy="31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F0A7A6-CDB0-4943-B843-99183E0750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3501" y="3774266"/>
                <a:ext cx="885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503D30-15EF-449B-A3C6-FE308BC2765F}"/>
                  </a:ext>
                </a:extLst>
              </p14:cNvPr>
              <p14:cNvContentPartPr/>
              <p14:nvPr/>
            </p14:nvContentPartPr>
            <p14:xfrm>
              <a:off x="2052861" y="2013866"/>
              <a:ext cx="27360" cy="28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503D30-15EF-449B-A3C6-FE308BC276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4221" y="2005226"/>
                <a:ext cx="45000" cy="2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58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BCC9-7CDD-4AF8-BB12-881CC5B6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dirty="0">
                <a:solidFill>
                  <a:schemeClr val="accent1"/>
                </a:solidFill>
              </a:rPr>
              <a:t>المجموعات الوظيفية المشتركة للجزيئات البيولوجية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07539DA-0D9E-4B37-AB60-FF11CD00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5"/>
            <a:ext cx="9143999" cy="52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8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80AE-75D4-4848-97BF-D4379B13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dirty="0">
                <a:solidFill>
                  <a:schemeClr val="accent1"/>
                </a:solidFill>
              </a:rPr>
              <a:t>كيف نصل إلى الجزيئات الحيوية المعقدة من هذه العناصر البسيطة؟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21059-2D73-4659-A73F-6818457E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3674"/>
            <a:ext cx="2936185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0147C-A824-4C6A-94A0-4C10FFB62D6A}"/>
              </a:ext>
            </a:extLst>
          </p:cNvPr>
          <p:cNvSpPr txBox="1"/>
          <p:nvPr/>
        </p:nvSpPr>
        <p:spPr>
          <a:xfrm>
            <a:off x="4572000" y="2027583"/>
            <a:ext cx="3472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DNA</a:t>
            </a:r>
            <a:r>
              <a:rPr lang="ar-IQ" sz="2800" b="1" dirty="0"/>
              <a:t> </a:t>
            </a:r>
          </a:p>
          <a:p>
            <a:pPr algn="r"/>
            <a:r>
              <a:rPr lang="ar-IQ" sz="2800" b="1" dirty="0"/>
              <a:t>      </a:t>
            </a:r>
            <a:r>
              <a:rPr lang="en-US" sz="2800" b="1" dirty="0"/>
              <a:t>tRNA </a:t>
            </a:r>
            <a:r>
              <a:rPr lang="ar-IQ" sz="2800" b="1" dirty="0"/>
              <a:t> </a:t>
            </a:r>
            <a:r>
              <a:rPr lang="en-US" sz="2800" b="1" dirty="0"/>
              <a:t>mRNA</a:t>
            </a:r>
            <a:r>
              <a:rPr lang="ar-IQ" sz="2800" b="1" dirty="0"/>
              <a:t>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EE01E-9584-41C1-BD57-BB7F2A88E434}"/>
              </a:ext>
            </a:extLst>
          </p:cNvPr>
          <p:cNvSpPr txBox="1"/>
          <p:nvPr/>
        </p:nvSpPr>
        <p:spPr>
          <a:xfrm>
            <a:off x="4081670" y="3429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/>
              <a:t> </a:t>
            </a:r>
            <a:r>
              <a:rPr lang="ar-IQ" sz="2400" b="1" dirty="0">
                <a:solidFill>
                  <a:schemeClr val="accent1"/>
                </a:solidFill>
              </a:rPr>
              <a:t>الاحماض الامينية</a:t>
            </a:r>
          </a:p>
          <a:p>
            <a:pPr algn="r"/>
            <a:r>
              <a:rPr lang="ar-IQ" sz="2400" b="1" dirty="0">
                <a:solidFill>
                  <a:schemeClr val="accent1"/>
                </a:solidFill>
              </a:rPr>
              <a:t>الاصره الببتيدية </a:t>
            </a:r>
          </a:p>
          <a:p>
            <a:pPr algn="r"/>
            <a:r>
              <a:rPr lang="ar-IQ" sz="2400" b="1" dirty="0">
                <a:solidFill>
                  <a:schemeClr val="accent1"/>
                </a:solidFill>
              </a:rPr>
              <a:t>البروتينات </a:t>
            </a:r>
          </a:p>
          <a:p>
            <a:pPr algn="r"/>
            <a:endParaRPr lang="ar-IQ" sz="2400" b="1" dirty="0">
              <a:solidFill>
                <a:schemeClr val="accent1"/>
              </a:solidFill>
            </a:endParaRPr>
          </a:p>
          <a:p>
            <a:pPr algn="r"/>
            <a:r>
              <a:rPr lang="ar-IQ" sz="2400" b="1" dirty="0">
                <a:solidFill>
                  <a:schemeClr val="accent1"/>
                </a:solidFill>
              </a:rPr>
              <a:t>يسمح بالتحكم المعقد ، وكلها تنشأ من 4 نيوكليوتيدات.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99EF-D268-42A1-A5EC-022DE05A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IQ" dirty="0"/>
              <a:t>الهيكل ثلاثي الأبعاد مهم أيضًا</a:t>
            </a:r>
            <a:br>
              <a:rPr lang="ar-IQ" dirty="0"/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3D Structure is also critical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</a:br>
            <a:endParaRPr 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D301942-28A4-44E9-BFAF-61C982FA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57739"/>
            <a:ext cx="8763000" cy="4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342900" indent="-342900" algn="r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النظام الخطي للببتيدات يتمثل </a:t>
            </a: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highlight>
                  <a:srgbClr val="FFFF00"/>
                </a:highlight>
                <a:ea typeface="ＭＳ Ｐゴシック" charset="-128"/>
                <a:cs typeface="Calibri" pitchFamily="34" charset="0"/>
              </a:rPr>
              <a:t>بالشكل الثنائي والثلاثي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highlight>
                <a:srgbClr val="FFFF00"/>
              </a:highlight>
              <a:ea typeface="ＭＳ Ｐゴシック" charset="-128"/>
              <a:cs typeface="Calibri" pitchFamily="34" charset="0"/>
            </a:endParaRPr>
          </a:p>
          <a:p>
            <a:pPr marL="342900" indent="-342900" algn="r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b="1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بالنسبة للنظام المنفرد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  <a:ea typeface="ＭＳ Ｐゴシック" charset="-128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Stereoisomers</a:t>
            </a: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 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يختلف بالصفات الفيزياوية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ＭＳ Ｐゴシック" charset="-128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Geometric Isomers (</a:t>
            </a:r>
            <a:r>
              <a:rPr lang="en-US" sz="2400" dirty="0" err="1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cis</a:t>
            </a:r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 vs. trans)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يختلف بالصفات الكيميائية والفيزياوية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ＭＳ Ｐゴシック" charset="-128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Enantiomers (mirror images)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لها خصائص </a:t>
            </a: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highlight>
                  <a:srgbClr val="FFFF00"/>
                </a:highlight>
                <a:ea typeface="ＭＳ Ｐゴシック" charset="-128"/>
                <a:cs typeface="Calibri" pitchFamily="34" charset="0"/>
              </a:rPr>
              <a:t>فيزيائية متطابقة </a:t>
            </a: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(باستثناء ما يتعلق بالضوء المستقطب) وتتفاعل بشكل مماثل مع الكواشف الضوئية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Calibri" pitchFamily="34" charset="0"/>
              </a:rPr>
              <a:t>Diastereomers 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ar-IQ" sz="2400" dirty="0">
                <a:solidFill>
                  <a:srgbClr val="000000">
                    <a:lumMod val="95000"/>
                    <a:lumOff val="5000"/>
                  </a:srgbClr>
                </a:solidFill>
                <a:ea typeface="ＭＳ Ｐゴシック" charset="-128"/>
                <a:cs typeface="Calibri" pitchFamily="34" charset="0"/>
              </a:rPr>
              <a:t>يختلف بالصفات الفيزياوية والكيمياوية 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ＭＳ Ｐゴシック" charset="-128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CE97CD-8E9B-4160-84E3-50304F2B7786}"/>
                  </a:ext>
                </a:extLst>
              </p14:cNvPr>
              <p14:cNvContentPartPr/>
              <p14:nvPr/>
            </p14:nvContentPartPr>
            <p14:xfrm>
              <a:off x="5724501" y="2892266"/>
              <a:ext cx="122400" cy="31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CE97CD-8E9B-4160-84E3-50304F2B77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861" y="2883626"/>
                <a:ext cx="1400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D811AE-9E12-4014-8FA6-96F8C331E7DB}"/>
                  </a:ext>
                </a:extLst>
              </p14:cNvPr>
              <p14:cNvContentPartPr/>
              <p14:nvPr/>
            </p14:nvContentPartPr>
            <p14:xfrm>
              <a:off x="6943101" y="3206546"/>
              <a:ext cx="745920" cy="608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D811AE-9E12-4014-8FA6-96F8C331E7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4101" y="3197546"/>
                <a:ext cx="763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B23E35-503E-4D91-AD59-8E974EC11533}"/>
                  </a:ext>
                </a:extLst>
              </p14:cNvPr>
              <p14:cNvContentPartPr/>
              <p14:nvPr/>
            </p14:nvContentPartPr>
            <p14:xfrm>
              <a:off x="6970821" y="3206546"/>
              <a:ext cx="781920" cy="56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B23E35-503E-4D91-AD59-8E974EC115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2181" y="3197546"/>
                <a:ext cx="79956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D7EF02-9A59-4AD8-AA13-47C0783D4C82}"/>
                  </a:ext>
                </a:extLst>
              </p14:cNvPr>
              <p14:cNvContentPartPr/>
              <p14:nvPr/>
            </p14:nvContentPartPr>
            <p14:xfrm>
              <a:off x="6997821" y="3445226"/>
              <a:ext cx="103680" cy="18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D7EF02-9A59-4AD8-AA13-47C0783D4C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9181" y="3436586"/>
                <a:ext cx="1213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158567-7D2C-4D0B-8644-8FC6CEB0FC39}"/>
                  </a:ext>
                </a:extLst>
              </p14:cNvPr>
              <p14:cNvContentPartPr/>
              <p14:nvPr/>
            </p14:nvContentPartPr>
            <p14:xfrm>
              <a:off x="6931221" y="3816026"/>
              <a:ext cx="11664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158567-7D2C-4D0B-8644-8FC6CEB0FC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2221" y="3807386"/>
                <a:ext cx="13428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83EF86E-AD05-4938-8B31-202EBD9D793A}"/>
              </a:ext>
            </a:extLst>
          </p:cNvPr>
          <p:cNvGrpSpPr/>
          <p:nvPr/>
        </p:nvGrpSpPr>
        <p:grpSpPr>
          <a:xfrm>
            <a:off x="7680021" y="3007466"/>
            <a:ext cx="789840" cy="604080"/>
            <a:chOff x="7680021" y="3007466"/>
            <a:chExt cx="78984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F2F3DF-8D8C-42B2-B388-CC2A1649D70A}"/>
                    </a:ext>
                  </a:extLst>
                </p14:cNvPr>
                <p14:cNvContentPartPr/>
                <p14:nvPr/>
              </p14:nvContentPartPr>
              <p14:xfrm>
                <a:off x="7749501" y="3060746"/>
                <a:ext cx="106920" cy="21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F2F3DF-8D8C-42B2-B388-CC2A1649D7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40501" y="3051746"/>
                  <a:ext cx="124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CF5EB4-75EB-40A8-B697-12110AAB70CC}"/>
                    </a:ext>
                  </a:extLst>
                </p14:cNvPr>
                <p14:cNvContentPartPr/>
                <p14:nvPr/>
              </p14:nvContentPartPr>
              <p14:xfrm>
                <a:off x="7680021" y="3431906"/>
                <a:ext cx="88560" cy="17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CF5EB4-75EB-40A8-B697-12110AAB70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1021" y="3422906"/>
                  <a:ext cx="106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90BECA-85D0-4967-92C5-0FBCE6891238}"/>
                    </a:ext>
                  </a:extLst>
                </p14:cNvPr>
                <p14:cNvContentPartPr/>
                <p14:nvPr/>
              </p14:nvContentPartPr>
              <p14:xfrm>
                <a:off x="7990701" y="3034106"/>
                <a:ext cx="102240" cy="30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90BECA-85D0-4967-92C5-0FBCE68912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81701" y="3025466"/>
                  <a:ext cx="119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F79D77-7F8A-4C1B-A34F-3147A1EB312F}"/>
                    </a:ext>
                  </a:extLst>
                </p14:cNvPr>
                <p14:cNvContentPartPr/>
                <p14:nvPr/>
              </p14:nvContentPartPr>
              <p14:xfrm>
                <a:off x="8136141" y="3047786"/>
                <a:ext cx="86040" cy="16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F79D77-7F8A-4C1B-A34F-3147A1EB31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27501" y="3038786"/>
                  <a:ext cx="103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D71823-F5BA-42E8-868D-2A43BB6C0C1B}"/>
                    </a:ext>
                  </a:extLst>
                </p14:cNvPr>
                <p14:cNvContentPartPr/>
                <p14:nvPr/>
              </p14:nvContentPartPr>
              <p14:xfrm>
                <a:off x="8034621" y="3140306"/>
                <a:ext cx="101880" cy="2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D71823-F5BA-42E8-868D-2A43BB6C0C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25981" y="3131666"/>
                  <a:ext cx="11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F84773-DF15-4CA5-BD1C-D085038745D2}"/>
                    </a:ext>
                  </a:extLst>
                </p14:cNvPr>
                <p14:cNvContentPartPr/>
                <p14:nvPr/>
              </p14:nvContentPartPr>
              <p14:xfrm>
                <a:off x="8307861" y="3007466"/>
                <a:ext cx="162000" cy="22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F84773-DF15-4CA5-BD1C-D085038745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98861" y="2998826"/>
                  <a:ext cx="17964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630C96-D25D-49D4-BCA8-43F1BC371B42}"/>
                  </a:ext>
                </a:extLst>
              </p14:cNvPr>
              <p14:cNvContentPartPr/>
              <p14:nvPr/>
            </p14:nvContentPartPr>
            <p14:xfrm>
              <a:off x="6630261" y="2689586"/>
              <a:ext cx="783000" cy="582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630C96-D25D-49D4-BCA8-43F1BC371B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261" y="2680586"/>
                <a:ext cx="800640" cy="60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43FD197-3B8C-4982-895B-339953D0D89D}"/>
              </a:ext>
            </a:extLst>
          </p:cNvPr>
          <p:cNvGrpSpPr/>
          <p:nvPr/>
        </p:nvGrpSpPr>
        <p:grpSpPr>
          <a:xfrm>
            <a:off x="5157861" y="3166946"/>
            <a:ext cx="1315440" cy="761040"/>
            <a:chOff x="5157861" y="3166946"/>
            <a:chExt cx="131544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BDE0B7-6ADB-406C-BE2B-2480FC689F29}"/>
                    </a:ext>
                  </a:extLst>
                </p14:cNvPr>
                <p14:cNvContentPartPr/>
                <p14:nvPr/>
              </p14:nvContentPartPr>
              <p14:xfrm>
                <a:off x="5157861" y="3274226"/>
                <a:ext cx="1218240" cy="51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BDE0B7-6ADB-406C-BE2B-2480FC689F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8861" y="3265226"/>
                  <a:ext cx="12358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D06CCA-EFA0-4726-9A63-9D8B10CB4B79}"/>
                    </a:ext>
                  </a:extLst>
                </p14:cNvPr>
                <p14:cNvContentPartPr/>
                <p14:nvPr/>
              </p14:nvContentPartPr>
              <p14:xfrm>
                <a:off x="6332181" y="3166946"/>
                <a:ext cx="55440" cy="17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D06CCA-EFA0-4726-9A63-9D8B10CB4B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3541" y="3157946"/>
                  <a:ext cx="73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DC046B-07F1-4891-9091-90F35090178D}"/>
                    </a:ext>
                  </a:extLst>
                </p14:cNvPr>
                <p14:cNvContentPartPr/>
                <p14:nvPr/>
              </p14:nvContentPartPr>
              <p14:xfrm>
                <a:off x="6398421" y="3749786"/>
                <a:ext cx="74880" cy="17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DC046B-07F1-4891-9091-90F3509017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9781" y="3740786"/>
                  <a:ext cx="925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A52F623-0DA8-46A2-B63D-B535F2C2375F}"/>
                  </a:ext>
                </a:extLst>
              </p14:cNvPr>
              <p14:cNvContentPartPr/>
              <p14:nvPr/>
            </p14:nvContentPartPr>
            <p14:xfrm>
              <a:off x="5312301" y="3617306"/>
              <a:ext cx="97560" cy="222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A52F623-0DA8-46A2-B63D-B535F2C2375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3301" y="3608306"/>
                <a:ext cx="1152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38759BD-025A-42D6-87E8-153AA7FBD6D7}"/>
                  </a:ext>
                </a:extLst>
              </p14:cNvPr>
              <p14:cNvContentPartPr/>
              <p14:nvPr/>
            </p14:nvContentPartPr>
            <p14:xfrm>
              <a:off x="5115741" y="3113666"/>
              <a:ext cx="170280" cy="240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38759BD-025A-42D6-87E8-153AA7FBD6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07101" y="3105026"/>
                <a:ext cx="1879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E33BB1C-FC9C-47D7-AFD0-1179DE6BC789}"/>
                  </a:ext>
                </a:extLst>
              </p14:cNvPr>
              <p14:cNvContentPartPr/>
              <p14:nvPr/>
            </p14:nvContentPartPr>
            <p14:xfrm>
              <a:off x="6346555" y="4783539"/>
              <a:ext cx="1469520" cy="20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E33BB1C-FC9C-47D7-AFD0-1179DE6BC7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37555" y="4774539"/>
                <a:ext cx="1487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4E9BDE-00E3-409B-A3AA-E81A7099CF64}"/>
                  </a:ext>
                </a:extLst>
              </p14:cNvPr>
              <p14:cNvContentPartPr/>
              <p14:nvPr/>
            </p14:nvContentPartPr>
            <p14:xfrm>
              <a:off x="5656101" y="3230666"/>
              <a:ext cx="252000" cy="29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4E9BDE-00E3-409B-A3AA-E81A7099CF6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47461" y="3221666"/>
                <a:ext cx="26964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35AF092-EAA4-43C3-AA03-646B6AE88825}"/>
              </a:ext>
            </a:extLst>
          </p:cNvPr>
          <p:cNvGrpSpPr/>
          <p:nvPr/>
        </p:nvGrpSpPr>
        <p:grpSpPr>
          <a:xfrm>
            <a:off x="7194741" y="2968946"/>
            <a:ext cx="439920" cy="384480"/>
            <a:chOff x="7194741" y="2968946"/>
            <a:chExt cx="4399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D4EA9D-A102-4A53-9538-E39C8EF2B8DB}"/>
                    </a:ext>
                  </a:extLst>
                </p14:cNvPr>
                <p14:cNvContentPartPr/>
                <p14:nvPr/>
              </p14:nvContentPartPr>
              <p14:xfrm>
                <a:off x="7343421" y="3140306"/>
                <a:ext cx="93960" cy="154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D4EA9D-A102-4A53-9538-E39C8EF2B8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4781" y="3131666"/>
                  <a:ext cx="111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FDD1DD-1906-422C-8681-8EB7FCD59D5A}"/>
                    </a:ext>
                  </a:extLst>
                </p14:cNvPr>
                <p14:cNvContentPartPr/>
                <p14:nvPr/>
              </p14:nvContentPartPr>
              <p14:xfrm>
                <a:off x="7194741" y="2968946"/>
                <a:ext cx="439920" cy="38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FDD1DD-1906-422C-8681-8EB7FCD59D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86101" y="2959946"/>
                  <a:ext cx="45756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333D0-BE2C-4870-958F-F0988DD954D6}"/>
              </a:ext>
            </a:extLst>
          </p:cNvPr>
          <p:cNvGrpSpPr/>
          <p:nvPr/>
        </p:nvGrpSpPr>
        <p:grpSpPr>
          <a:xfrm>
            <a:off x="5616501" y="3763106"/>
            <a:ext cx="558000" cy="332280"/>
            <a:chOff x="5616501" y="3763106"/>
            <a:chExt cx="5580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EC59D4-7D60-449A-B925-A1ED9DC37577}"/>
                    </a:ext>
                  </a:extLst>
                </p14:cNvPr>
                <p14:cNvContentPartPr/>
                <p14:nvPr/>
              </p14:nvContentPartPr>
              <p14:xfrm>
                <a:off x="5616501" y="3935186"/>
                <a:ext cx="146880" cy="16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EC59D4-7D60-449A-B925-A1ED9DC375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07501" y="3926546"/>
                  <a:ext cx="16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7BB1B8-4ABD-4CB2-BBB4-1180337DB060}"/>
                    </a:ext>
                  </a:extLst>
                </p14:cNvPr>
                <p14:cNvContentPartPr/>
                <p14:nvPr/>
              </p14:nvContentPartPr>
              <p14:xfrm>
                <a:off x="5817381" y="3922226"/>
                <a:ext cx="74880" cy="9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7BB1B8-4ABD-4CB2-BBB4-1180337DB0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8381" y="3913226"/>
                  <a:ext cx="92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7EC395-7853-4C9D-A8FC-F3C83A1AF1FE}"/>
                    </a:ext>
                  </a:extLst>
                </p14:cNvPr>
                <p14:cNvContentPartPr/>
                <p14:nvPr/>
              </p14:nvContentPartPr>
              <p14:xfrm>
                <a:off x="5764101" y="3829706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7EC395-7853-4C9D-A8FC-F3C83A1AF1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5461" y="38207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A6F3D8-A3F8-4357-835A-3E6B94D3D6D2}"/>
                    </a:ext>
                  </a:extLst>
                </p14:cNvPr>
                <p14:cNvContentPartPr/>
                <p14:nvPr/>
              </p14:nvContentPartPr>
              <p14:xfrm>
                <a:off x="6016101" y="3842666"/>
                <a:ext cx="158400" cy="20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A6F3D8-A3F8-4357-835A-3E6B94D3D6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7461" y="3833666"/>
                  <a:ext cx="176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2E5458-1391-4BF9-AF83-C85DB618DD42}"/>
                    </a:ext>
                  </a:extLst>
                </p14:cNvPr>
                <p14:cNvContentPartPr/>
                <p14:nvPr/>
              </p14:nvContentPartPr>
              <p14:xfrm>
                <a:off x="5975061" y="3763106"/>
                <a:ext cx="158760" cy="22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2E5458-1391-4BF9-AF83-C85DB618DD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66061" y="3754106"/>
                  <a:ext cx="1764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198DBA-C81D-41F7-97FF-F892FD47E256}"/>
              </a:ext>
            </a:extLst>
          </p:cNvPr>
          <p:cNvGrpSpPr/>
          <p:nvPr/>
        </p:nvGrpSpPr>
        <p:grpSpPr>
          <a:xfrm>
            <a:off x="7374021" y="3710186"/>
            <a:ext cx="1015920" cy="354960"/>
            <a:chOff x="7374021" y="3710186"/>
            <a:chExt cx="101592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BEA16F-2515-4ABD-BA13-E8724B486296}"/>
                    </a:ext>
                  </a:extLst>
                </p14:cNvPr>
                <p14:cNvContentPartPr/>
                <p14:nvPr/>
              </p14:nvContentPartPr>
              <p14:xfrm>
                <a:off x="7374021" y="3710186"/>
                <a:ext cx="193320" cy="5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BEA16F-2515-4ABD-BA13-E8724B4862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65021" y="3701546"/>
                  <a:ext cx="210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1957E0-8A56-4A63-8EF4-0F87B35F5657}"/>
                    </a:ext>
                  </a:extLst>
                </p14:cNvPr>
                <p14:cNvContentPartPr/>
                <p14:nvPr/>
              </p14:nvContentPartPr>
              <p14:xfrm>
                <a:off x="7460781" y="3723506"/>
                <a:ext cx="141120" cy="267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1957E0-8A56-4A63-8EF4-0F87B35F56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51781" y="3714506"/>
                  <a:ext cx="158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C707D3-8FBB-44DD-B286-265ED3CF1D01}"/>
                    </a:ext>
                  </a:extLst>
                </p14:cNvPr>
                <p14:cNvContentPartPr/>
                <p14:nvPr/>
              </p14:nvContentPartPr>
              <p14:xfrm>
                <a:off x="7632861" y="3800186"/>
                <a:ext cx="16848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C707D3-8FBB-44DD-B286-265ED3CF1D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4221" y="3791186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D2FA9A-1392-4B7E-AB44-52F9FB8D812B}"/>
                    </a:ext>
                  </a:extLst>
                </p14:cNvPr>
                <p14:cNvContentPartPr/>
                <p14:nvPr/>
              </p14:nvContentPartPr>
              <p14:xfrm>
                <a:off x="7849941" y="3835826"/>
                <a:ext cx="81360" cy="73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D2FA9A-1392-4B7E-AB44-52F9FB8D81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41301" y="3827186"/>
                  <a:ext cx="99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9D9C03-2189-4815-A1F1-3E3C160038EB}"/>
                    </a:ext>
                  </a:extLst>
                </p14:cNvPr>
                <p14:cNvContentPartPr/>
                <p14:nvPr/>
              </p14:nvContentPartPr>
              <p14:xfrm>
                <a:off x="8004021" y="3727826"/>
                <a:ext cx="255600" cy="33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9D9C03-2189-4815-A1F1-3E3C160038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95381" y="3719186"/>
                  <a:ext cx="273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7720F4-8BE6-4212-ADB4-598E34CF2BAB}"/>
                    </a:ext>
                  </a:extLst>
                </p14:cNvPr>
                <p14:cNvContentPartPr/>
                <p14:nvPr/>
              </p14:nvContentPartPr>
              <p14:xfrm>
                <a:off x="8234781" y="3722786"/>
                <a:ext cx="155160" cy="200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7720F4-8BE6-4212-ADB4-598E34CF2B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26141" y="3714146"/>
                  <a:ext cx="172800" cy="21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524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3B0D-3D1E-448B-ADA3-428EEF75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الاستداره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225D7-826A-4A7C-81F4-A24FA40C1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1690689"/>
            <a:ext cx="4509553" cy="4332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BE4E20-794F-43E6-B269-0BE47466275D}"/>
                  </a:ext>
                </a:extLst>
              </p14:cNvPr>
              <p14:cNvContentPartPr/>
              <p14:nvPr/>
            </p14:nvContentPartPr>
            <p14:xfrm>
              <a:off x="7599393" y="30430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BE4E20-794F-43E6-B269-0BE4746627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0393" y="303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9F0CAD-2B2B-461B-A7A7-155DF6C2113A}"/>
                  </a:ext>
                </a:extLst>
              </p14:cNvPr>
              <p14:cNvContentPartPr/>
              <p14:nvPr/>
            </p14:nvContentPartPr>
            <p14:xfrm>
              <a:off x="39381" y="458498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9F0CAD-2B2B-461B-A7A7-155DF6C211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381" y="45759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CFC321-92E9-4FB5-B8D4-5C65616B9ED2}"/>
                  </a:ext>
                </a:extLst>
              </p14:cNvPr>
              <p14:cNvContentPartPr/>
              <p14:nvPr/>
            </p14:nvContentPartPr>
            <p14:xfrm>
              <a:off x="39381" y="461126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CFC321-92E9-4FB5-B8D4-5C65616B9E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381" y="460262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24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61E3-569E-470B-85C6-BBEFA5B9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Enantiomers and Diastereomers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6B126-E533-49A1-88D4-18BE12F4CC8D}"/>
              </a:ext>
            </a:extLst>
          </p:cNvPr>
          <p:cNvSpPr txBox="1"/>
          <p:nvPr/>
        </p:nvSpPr>
        <p:spPr>
          <a:xfrm>
            <a:off x="628650" y="1035570"/>
            <a:ext cx="8343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2400" b="1" dirty="0">
                <a:solidFill>
                  <a:srgbClr val="002060"/>
                </a:solidFill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Stereoisomers</a:t>
            </a:r>
          </a:p>
          <a:p>
            <a:pPr algn="r"/>
            <a:r>
              <a:rPr lang="ar-IQ" sz="2400" dirty="0"/>
              <a:t>    لها نفس الصيغة الجزيئية وتسلسل الذرات المترابطة ولكنها تختلف في الاتجاهات ثلاثية الأبعاد لذراتها في الفضاء.</a:t>
            </a:r>
          </a:p>
          <a:p>
            <a:pPr algn="r"/>
            <a:endParaRPr lang="ar-IQ" sz="2400" dirty="0"/>
          </a:p>
          <a:p>
            <a:pPr algn="r"/>
            <a:r>
              <a:rPr lang="en-US" sz="2400" b="1" dirty="0">
                <a:solidFill>
                  <a:srgbClr val="002060"/>
                </a:solidFill>
              </a:rPr>
              <a:t>Enantiomers</a:t>
            </a:r>
            <a:r>
              <a:rPr lang="en-US" sz="2400" dirty="0"/>
              <a:t> </a:t>
            </a:r>
            <a:endParaRPr lang="ar-IQ" sz="2400" dirty="0"/>
          </a:p>
          <a:p>
            <a:pPr algn="r"/>
            <a:r>
              <a:rPr lang="ar-IQ" sz="2400" dirty="0"/>
              <a:t>     الأيزومرات المجسمة التي هي مرآة غير قابلة للفرض صور بعضها البعض.</a:t>
            </a:r>
          </a:p>
          <a:p>
            <a:pPr algn="r"/>
            <a:endParaRPr lang="ar-IQ" sz="2400" dirty="0"/>
          </a:p>
          <a:p>
            <a:pPr algn="r"/>
            <a:r>
              <a:rPr lang="en-US" sz="2400" b="1" dirty="0">
                <a:solidFill>
                  <a:srgbClr val="002060"/>
                </a:solidFill>
              </a:rPr>
              <a:t>Diastereomers</a:t>
            </a:r>
            <a:endParaRPr lang="ar-IQ" sz="2400" b="1" dirty="0">
              <a:solidFill>
                <a:srgbClr val="002060"/>
              </a:solidFill>
            </a:endParaRPr>
          </a:p>
          <a:p>
            <a:pPr algn="r"/>
            <a:r>
              <a:rPr lang="ar-IQ" sz="2400" dirty="0"/>
              <a:t>      هذه المجسمات ليس مراه الى البعض الاخر  </a:t>
            </a:r>
          </a:p>
          <a:p>
            <a:pPr algn="r"/>
            <a:endParaRPr lang="ar-IQ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A5ACC34-63B9-4B39-93DC-609A0D30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4418102"/>
            <a:ext cx="85344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6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C4DF-9A36-4FAE-96B8-8D080F76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Diastereomers-Cis vs. Trans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</a:b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4000871-B62D-422E-A95A-20722B93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5128"/>
            <a:ext cx="6362700" cy="446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6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D429-7F81-665C-D5BE-7FDBFB72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IQ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تقوم الكائنات الحية بنقل الطاقة لإنجاز العمال الحيوية للبقاء على قيد الحياة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F50F8-D232-B465-7BA8-0827D8E7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5" y="1852895"/>
            <a:ext cx="4877223" cy="554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6D169-D01E-C549-6098-5CF4BFCED9BC}"/>
              </a:ext>
            </a:extLst>
          </p:cNvPr>
          <p:cNvSpPr txBox="1"/>
          <p:nvPr/>
        </p:nvSpPr>
        <p:spPr>
          <a:xfrm>
            <a:off x="396240" y="2594113"/>
            <a:ext cx="85042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Δ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 = </a:t>
            </a:r>
            <a:r>
              <a:rPr lang="ar-IQ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تغيير الطاقة الحره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IQ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مقياس الحد الأقصى من العمل الذي يمكن ان يتم في ضغط ودرجة حرارة ثابتة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Δ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 = Enthalpy change</a:t>
            </a:r>
            <a:r>
              <a:rPr lang="ar-IQ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تغيير المحتوى الحراري 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IQ" sz="24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مقياس انتقال الحرارة تحت ظروف متساوية الضغط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ar-IQ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 = Temperature of the system in K</a:t>
            </a:r>
            <a:r>
              <a:rPr lang="ar-IQ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ar-IQ" sz="24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درجة الحرارة وتقاس بالكلفن 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Δ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 = Entropy change</a:t>
            </a:r>
            <a:r>
              <a:rPr lang="ar-IQ" sz="2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ar-IQ" sz="24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الإنتروبيا أو القصور الحراري   </a:t>
            </a: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C8C086-FA9B-E883-538B-D5277686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r"/>
            <a:r>
              <a:rPr lang="ar-IQ" dirty="0">
                <a:solidFill>
                  <a:schemeClr val="accent2"/>
                </a:solidFill>
              </a:rPr>
              <a:t>كيف نزيد من سرعة التفاعل......؟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8A752-247B-243D-6E47-3DCD43E3C511}"/>
              </a:ext>
            </a:extLst>
          </p:cNvPr>
          <p:cNvSpPr txBox="1"/>
          <p:nvPr/>
        </p:nvSpPr>
        <p:spPr>
          <a:xfrm>
            <a:off x="1272209" y="2093843"/>
            <a:ext cx="70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</a:t>
            </a:r>
            <a:r>
              <a:rPr lang="ar-IQ" dirty="0"/>
              <a:t> </a:t>
            </a:r>
            <a:r>
              <a:rPr lang="ar-IQ" sz="2800" b="1" dirty="0"/>
              <a:t>لا تخبرنا شي عن معدل التفاعل ....... فقط افتراض </a:t>
            </a:r>
            <a:r>
              <a:rPr lang="el-GR" sz="2800" b="1" dirty="0"/>
              <a:t>Δ</a:t>
            </a:r>
            <a:r>
              <a:rPr lang="en-US" sz="2800" b="1" dirty="0"/>
              <a:t>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5593C-F4CA-5AD1-FC9A-334669276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14" y="2838874"/>
            <a:ext cx="678543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2C54-7719-4470-962B-1BEFEED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Calibri" pitchFamily="34" charset="0"/>
              </a:rPr>
              <a:t>CHAPTER 1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Calibri" pitchFamily="34" charset="0"/>
              </a:rPr>
            </a:b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2FB0DC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Calibri" pitchFamily="34" charset="0"/>
              </a:rPr>
              <a:t>اسس الكيمياء الحياتية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E2C2CA-56F9-4881-BB90-02737FAE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069" y="1905000"/>
            <a:ext cx="2323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IQ" sz="3200" b="0" i="1" dirty="0">
                <a:solidFill>
                  <a:srgbClr val="000000"/>
                </a:solidFill>
                <a:latin typeface="Calibri" panose="020F0502020204030204" pitchFamily="34" charset="0"/>
              </a:rPr>
              <a:t>اهداف نتعلمها : </a:t>
            </a:r>
            <a:endParaRPr lang="en-US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D5645-B562-4900-94DF-2CF2C9840F07}"/>
              </a:ext>
            </a:extLst>
          </p:cNvPr>
          <p:cNvSpPr txBox="1"/>
          <p:nvPr/>
        </p:nvSpPr>
        <p:spPr>
          <a:xfrm>
            <a:off x="1470990" y="2875722"/>
            <a:ext cx="63212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/>
              <a:t>1- السمات المميزة للكائنات الحية</a:t>
            </a:r>
          </a:p>
          <a:p>
            <a:pPr algn="r"/>
            <a:r>
              <a:rPr lang="ar-IQ" sz="2800" dirty="0"/>
              <a:t>2- هيكل ووظيفة أجزاء الخلية</a:t>
            </a:r>
          </a:p>
          <a:p>
            <a:pPr algn="r"/>
            <a:r>
              <a:rPr lang="ar-IQ" sz="2800" dirty="0"/>
              <a:t> 3- أدوار الجزيئات الحيوية الصغيرة والكبيرة </a:t>
            </a:r>
          </a:p>
          <a:p>
            <a:pPr algn="r"/>
            <a:r>
              <a:rPr lang="ar-IQ" sz="2800" dirty="0"/>
              <a:t> 4- تحويل الطاقة في الكائنات الحية</a:t>
            </a:r>
          </a:p>
          <a:p>
            <a:pPr algn="r"/>
            <a:r>
              <a:rPr lang="ar-IQ" sz="2800" dirty="0"/>
              <a:t>  5- تنظيم التمثيل الغذائي والحفز</a:t>
            </a:r>
          </a:p>
          <a:p>
            <a:pPr algn="r"/>
            <a:r>
              <a:rPr lang="ar-IQ" sz="2800" dirty="0"/>
              <a:t> 6-  ترميز المعلومات الجينية في الحمض النووي</a:t>
            </a:r>
          </a:p>
          <a:p>
            <a:pPr algn="r"/>
            <a:r>
              <a:rPr lang="ar-IQ" sz="2800" dirty="0"/>
              <a:t>  7- دور الطفرات والانتقاء في التطور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89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1A595-EDD4-8719-4428-886B4755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9225"/>
            <a:ext cx="814070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5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8DCDE5-DE6F-9544-56A4-9F97C2AF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r"/>
            <a:r>
              <a:rPr lang="ar-IQ" dirty="0">
                <a:solidFill>
                  <a:schemeClr val="accent2"/>
                </a:solidFill>
              </a:rPr>
              <a:t>الانزيمات تقلل من طاقة التنشيط من خلال زيادة معدل التفاعل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E7A8F40-CEC1-4B27-4C04-9AAF1411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6" y="1998028"/>
            <a:ext cx="415171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981E9-76A7-DBE6-9F9E-B00A20619325}"/>
              </a:ext>
            </a:extLst>
          </p:cNvPr>
          <p:cNvSpPr txBox="1"/>
          <p:nvPr/>
        </p:nvSpPr>
        <p:spPr>
          <a:xfrm>
            <a:off x="4572000" y="2166085"/>
            <a:ext cx="3710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>
                <a:solidFill>
                  <a:schemeClr val="accent1"/>
                </a:solidFill>
              </a:rPr>
              <a:t>الانزيمات هي محفزات </a:t>
            </a:r>
          </a:p>
          <a:p>
            <a:pPr algn="r"/>
            <a:endParaRPr lang="ar-IQ" sz="2800" dirty="0">
              <a:solidFill>
                <a:schemeClr val="accent1"/>
              </a:solidFill>
            </a:endParaRPr>
          </a:p>
          <a:p>
            <a:pPr algn="r"/>
            <a:r>
              <a:rPr lang="ar-IQ" sz="2800" dirty="0">
                <a:solidFill>
                  <a:schemeClr val="accent1"/>
                </a:solidFill>
              </a:rPr>
              <a:t> المحفز هو مركب يزيد من معدل التفاعل الكيميائي</a:t>
            </a:r>
          </a:p>
          <a:p>
            <a:pPr algn="r"/>
            <a:endParaRPr lang="ar-IQ" sz="2800" dirty="0">
              <a:solidFill>
                <a:schemeClr val="accent1"/>
              </a:solidFill>
            </a:endParaRPr>
          </a:p>
          <a:p>
            <a:pPr algn="r"/>
            <a:r>
              <a:rPr lang="ar-IQ" sz="2800" dirty="0">
                <a:solidFill>
                  <a:schemeClr val="accent1"/>
                </a:solidFill>
              </a:rPr>
              <a:t>المحفزات تخفض نشاط الطاقة الحره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9DDEC-9498-1D00-07FC-E6F1103B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algn="r"/>
            <a:r>
              <a:rPr lang="ar-IQ" dirty="0"/>
              <a:t>سلسلة الانزيمات تشكل مسار التفاعل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8A05A-62AB-16C1-B19B-BD1A06EC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5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939F5620-A171-D2F6-8E5A-E2CBEEDC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3869220"/>
            <a:ext cx="5004559" cy="26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CAD924-9290-648C-888E-BEDCD684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Calibri" pitchFamily="34" charset="0"/>
              </a:rPr>
              <a:t>DNA </a:t>
            </a:r>
            <a:r>
              <a:rPr kumimoji="0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→ RNA → Protein</a:t>
            </a: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3188CB3-6F7C-C0E4-D3F8-A33BE14E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447800"/>
            <a:ext cx="43084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17C95-7812-CAF6-AABB-E6B22FAA36F7}"/>
              </a:ext>
            </a:extLst>
          </p:cNvPr>
          <p:cNvSpPr txBox="1"/>
          <p:nvPr/>
        </p:nvSpPr>
        <p:spPr>
          <a:xfrm>
            <a:off x="6970643" y="1842052"/>
            <a:ext cx="1709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>
                <a:solidFill>
                  <a:schemeClr val="accent1"/>
                </a:solidFill>
              </a:rPr>
              <a:t>مسارات تشكيل البروتين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1674-D1EA-ABE4-94AB-ABF6389D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CFBD-1D84-493B-A77B-A3DE7679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000" b="1" dirty="0">
                <a:solidFill>
                  <a:schemeClr val="accent1"/>
                </a:solidFill>
              </a:rPr>
              <a:t>الكيمياء الحيوية هي دراسة كيمياء الأنظمة البيولوجية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BD96F-DD36-4220-A16A-910900BC357E}"/>
              </a:ext>
            </a:extLst>
          </p:cNvPr>
          <p:cNvSpPr txBox="1"/>
          <p:nvPr/>
        </p:nvSpPr>
        <p:spPr>
          <a:xfrm>
            <a:off x="1046922" y="2266122"/>
            <a:ext cx="72886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/>
              <a:t>تتميز المادة الحية بما يلي:</a:t>
            </a:r>
          </a:p>
          <a:p>
            <a:pPr algn="r"/>
            <a:r>
              <a:rPr lang="ar-IQ" sz="2800" dirty="0"/>
              <a:t>الدرجة العالية من التعقيد والتنظيم </a:t>
            </a:r>
          </a:p>
          <a:p>
            <a:pPr algn="r"/>
            <a:r>
              <a:rPr lang="ar-IQ" sz="2800" dirty="0"/>
              <a:t>استخراج الطاقة وتحويلها واستخدامها بشكل منهجي لإنشاء الهياكل وصيانتها والقيام بالأعمال تفاعلات المكونات الفردية الديناميكية ومنسقة</a:t>
            </a:r>
          </a:p>
          <a:p>
            <a:pPr algn="r"/>
            <a:r>
              <a:rPr lang="ar-IQ" sz="2800" dirty="0"/>
              <a:t>القدرة على الإحساس والاستجابة للتغيرات في البيئة المحيطة</a:t>
            </a:r>
          </a:p>
          <a:p>
            <a:pPr algn="r"/>
            <a:r>
              <a:rPr lang="ar-IQ" sz="2800" dirty="0"/>
              <a:t>القدرة على التكرار الذاتي الدقيق إلى حد ما مع السماح بالتغيير الكافي للتطور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55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61A6-3D2E-4767-B400-76B0F5B7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chemeClr val="accent1"/>
                </a:solidFill>
              </a:rPr>
              <a:t>الخلية: أصغر وحدة في الحياة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27486-2B56-49C4-B35A-60B2CBC5E0B5}"/>
              </a:ext>
            </a:extLst>
          </p:cNvPr>
          <p:cNvSpPr txBox="1"/>
          <p:nvPr/>
        </p:nvSpPr>
        <p:spPr>
          <a:xfrm>
            <a:off x="1338470" y="1802296"/>
            <a:ext cx="70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/>
              <a:t>الكائنات الحية مصنوعة من الخلايا</a:t>
            </a:r>
          </a:p>
          <a:p>
            <a:pPr algn="r"/>
            <a:r>
              <a:rPr lang="ar-IQ" sz="2800" dirty="0"/>
              <a:t>أبسط الكائنات الحية أحادية الخلية </a:t>
            </a:r>
          </a:p>
          <a:p>
            <a:pPr algn="r"/>
            <a:r>
              <a:rPr lang="ar-IQ" sz="2800" dirty="0"/>
              <a:t>تتكون الكائنات الحية الأكبر من العديد من الخلايا ذات الوظائف المختلفة </a:t>
            </a:r>
          </a:p>
          <a:p>
            <a:pPr algn="r"/>
            <a:r>
              <a:rPr lang="ar-IQ" sz="2800" dirty="0">
                <a:highlight>
                  <a:srgbClr val="FFFF00"/>
                </a:highlight>
              </a:rPr>
              <a:t>ليست كل الخلايا متشابهة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7A3A2A6-5E7B-433E-81BD-59207A6F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3830267"/>
            <a:ext cx="5029200" cy="268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7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7272-B73C-4401-9A9C-108A2E8C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4000" dirty="0">
                <a:solidFill>
                  <a:schemeClr val="accent1"/>
                </a:solidFill>
              </a:rPr>
              <a:t>ثلاثة مجالات مميزة للحياة تحددها: الاختلافات الخلوية والجزيئية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EBCA84B-4AC9-4B3B-AA4C-D3664738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00828-C24B-4BF5-A7F5-009FADAB4085}"/>
              </a:ext>
            </a:extLst>
          </p:cNvPr>
          <p:cNvSpPr txBox="1"/>
          <p:nvPr/>
        </p:nvSpPr>
        <p:spPr>
          <a:xfrm>
            <a:off x="3975653" y="2001079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/>
              <a:t>العنقية</a:t>
            </a:r>
            <a:r>
              <a:rPr lang="ar-IQ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6BE85-4CE8-4FA9-815B-055990341A24}"/>
              </a:ext>
            </a:extLst>
          </p:cNvPr>
          <p:cNvSpPr txBox="1"/>
          <p:nvPr/>
        </p:nvSpPr>
        <p:spPr>
          <a:xfrm>
            <a:off x="1444488" y="1989100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/>
              <a:t>البكتريا</a:t>
            </a:r>
            <a:r>
              <a:rPr lang="ar-IQ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DA9B8-0604-4E7C-9DD0-0B57368F7484}"/>
              </a:ext>
            </a:extLst>
          </p:cNvPr>
          <p:cNvSpPr txBox="1"/>
          <p:nvPr/>
        </p:nvSpPr>
        <p:spPr>
          <a:xfrm>
            <a:off x="7003773" y="1658595"/>
            <a:ext cx="139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/>
              <a:t>حقيقة النوات</a:t>
            </a:r>
            <a:r>
              <a:rPr lang="ar-IQ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1BEA-1991-48A2-9739-DC48D1D4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chemeClr val="accent1"/>
                </a:solidFill>
              </a:rPr>
              <a:t>الكيمياء الحيوية هي كيمياء المادة الحية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17FDA-1104-4DA6-94D3-16428AA5AEA3}"/>
              </a:ext>
            </a:extLst>
          </p:cNvPr>
          <p:cNvSpPr txBox="1"/>
          <p:nvPr/>
        </p:nvSpPr>
        <p:spPr>
          <a:xfrm>
            <a:off x="628650" y="2120348"/>
            <a:ext cx="761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>
                <a:solidFill>
                  <a:srgbClr val="FF0000"/>
                </a:solidFill>
              </a:rPr>
              <a:t>أساس الحياة كلها هو </a:t>
            </a:r>
            <a:r>
              <a:rPr lang="ar-IQ" sz="2800" b="1" dirty="0">
                <a:solidFill>
                  <a:schemeClr val="accent1"/>
                </a:solidFill>
              </a:rPr>
              <a:t>التفاعلات الكيميائية </a:t>
            </a:r>
            <a:r>
              <a:rPr lang="ar-IQ" sz="2800" b="1" dirty="0">
                <a:solidFill>
                  <a:srgbClr val="FF0000"/>
                </a:solidFill>
              </a:rPr>
              <a:t>التي تحدث </a:t>
            </a:r>
            <a:r>
              <a:rPr lang="ar-IQ" sz="2800" b="1" dirty="0"/>
              <a:t>داخل الخلية</a:t>
            </a:r>
            <a:r>
              <a:rPr lang="ar-IQ" b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77A4314-6BFC-4387-AAFC-34386AAEE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3335288"/>
            <a:ext cx="6699802" cy="24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5B4D-4891-4234-89B9-75DE0940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chemeClr val="accent1"/>
                </a:solidFill>
              </a:rPr>
              <a:t>الكيمياء الحياتية وراء الكيمياء الكامنة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48709-5E23-4CDE-9988-2AF08461F7EE}"/>
              </a:ext>
            </a:extLst>
          </p:cNvPr>
          <p:cNvSpPr txBox="1"/>
          <p:nvPr/>
        </p:nvSpPr>
        <p:spPr>
          <a:xfrm>
            <a:off x="1417983" y="2279374"/>
            <a:ext cx="68911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/>
              <a:t>تسريع ردود الفعل</a:t>
            </a:r>
          </a:p>
          <a:p>
            <a:pPr algn="r"/>
            <a:r>
              <a:rPr lang="ar-IQ" sz="2000" dirty="0">
                <a:solidFill>
                  <a:schemeClr val="accent1"/>
                </a:solidFill>
              </a:rPr>
              <a:t>     الإنزيمات (محفزات البروتين)</a:t>
            </a:r>
          </a:p>
          <a:p>
            <a:pPr algn="r"/>
            <a:r>
              <a:rPr lang="ar-IQ" sz="2800" dirty="0"/>
              <a:t>تنظيم التمثيل الغذائي والتأشيرأنظمة التغذية</a:t>
            </a:r>
          </a:p>
          <a:p>
            <a:pPr algn="r"/>
            <a:r>
              <a:rPr lang="ar-IQ" sz="2800" dirty="0">
                <a:solidFill>
                  <a:schemeClr val="accent1"/>
                </a:solidFill>
              </a:rPr>
              <a:t>   </a:t>
            </a:r>
            <a:r>
              <a:rPr lang="ar-IQ" sz="2000" dirty="0">
                <a:solidFill>
                  <a:schemeClr val="accent1"/>
                </a:solidFill>
              </a:rPr>
              <a:t>البناء الضةئي وعمليات الهدم والبناء المعقدة </a:t>
            </a:r>
          </a:p>
          <a:p>
            <a:pPr algn="r"/>
            <a:r>
              <a:rPr lang="ar-IQ" sz="2800" dirty="0"/>
              <a:t>تخزين ونقل المعلومات </a:t>
            </a:r>
            <a:endParaRPr lang="en-US" sz="2800" dirty="0"/>
          </a:p>
          <a:p>
            <a:pPr algn="r"/>
            <a:r>
              <a:rPr lang="ar-IQ" sz="2000" b="1" dirty="0">
                <a:solidFill>
                  <a:schemeClr val="accent1"/>
                </a:solidFill>
              </a:rPr>
              <a:t>    </a:t>
            </a:r>
            <a:r>
              <a:rPr lang="en-US" sz="2000" b="1" dirty="0">
                <a:solidFill>
                  <a:schemeClr val="accent1"/>
                </a:solidFill>
              </a:rPr>
              <a:t>DNA and RNA</a:t>
            </a:r>
            <a:r>
              <a:rPr lang="ar-IQ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04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B08F-016C-4513-87F0-06F9A0FC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/>
              <a:t>كل شيء يبدأ بالعناصر الدورية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4ED9E-FDB4-4FED-A7C8-4ED167FA552A}"/>
              </a:ext>
            </a:extLst>
          </p:cNvPr>
          <p:cNvSpPr txBox="1"/>
          <p:nvPr/>
        </p:nvSpPr>
        <p:spPr>
          <a:xfrm>
            <a:off x="477078" y="1690689"/>
            <a:ext cx="7686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dirty="0"/>
              <a:t> </a:t>
            </a:r>
            <a:r>
              <a:rPr lang="ar-IQ" sz="2000" b="1" dirty="0">
                <a:solidFill>
                  <a:schemeClr val="accent1"/>
                </a:solidFill>
              </a:rPr>
              <a:t>هذه العناصر شائعة ايضا</a:t>
            </a:r>
            <a:r>
              <a:rPr lang="en-US" sz="2000" b="1" dirty="0">
                <a:solidFill>
                  <a:schemeClr val="accent1"/>
                </a:solidFill>
              </a:rPr>
              <a:t>H </a:t>
            </a:r>
            <a:r>
              <a:rPr lang="ar-IQ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O </a:t>
            </a:r>
            <a:r>
              <a:rPr lang="ar-IQ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N </a:t>
            </a:r>
            <a:r>
              <a:rPr lang="ar-IQ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>
                <a:solidFill>
                  <a:schemeClr val="accent1"/>
                </a:solidFill>
              </a:rPr>
              <a:t>P </a:t>
            </a:r>
            <a:r>
              <a:rPr lang="ar-IQ" sz="2000" b="1" dirty="0">
                <a:solidFill>
                  <a:schemeClr val="accent1"/>
                </a:solidFill>
              </a:rPr>
              <a:t>:</a:t>
            </a:r>
            <a:r>
              <a:rPr lang="en-US" sz="2000" b="1" dirty="0">
                <a:solidFill>
                  <a:schemeClr val="accent1"/>
                </a:solidFill>
              </a:rPr>
              <a:t>S </a:t>
            </a:r>
            <a:r>
              <a:rPr lang="ar-IQ" sz="2000" b="1" dirty="0">
                <a:solidFill>
                  <a:schemeClr val="accent1"/>
                </a:solidFill>
              </a:rPr>
              <a:t>بالاضافة الى الكاربون </a:t>
            </a:r>
          </a:p>
          <a:p>
            <a:pPr algn="r"/>
            <a:r>
              <a:rPr lang="ar-IQ" sz="2000" b="1" dirty="0">
                <a:solidFill>
                  <a:schemeClr val="accent1"/>
                </a:solidFill>
              </a:rPr>
              <a:t> أيضًا تلعب أيونات المعادن </a:t>
            </a:r>
            <a:r>
              <a:rPr lang="en-US" sz="2000" b="1" dirty="0">
                <a:solidFill>
                  <a:schemeClr val="accent1"/>
                </a:solidFill>
              </a:rPr>
              <a:t>K + ، Na + ، Ca ++ ، Mg ++ ، Zn ++ ، Fe ++) </a:t>
            </a:r>
            <a:endParaRPr lang="ar-IQ" sz="2000" b="1" dirty="0">
              <a:solidFill>
                <a:schemeClr val="accent1"/>
              </a:solidFill>
            </a:endParaRPr>
          </a:p>
          <a:p>
            <a:pPr algn="r"/>
            <a:r>
              <a:rPr lang="ar-IQ" sz="2000" b="1" dirty="0">
                <a:solidFill>
                  <a:schemeClr val="accent1"/>
                </a:solidFill>
              </a:rPr>
              <a:t>أدوارًا مهمة في عملية التمثيل الغذائي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CB9998-B837-4ABC-B897-1E055B1F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6352"/>
            <a:ext cx="8534400" cy="39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9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5374</TotalTime>
  <Words>550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Office Theme</vt:lpstr>
      <vt:lpstr>Biochemistry </vt:lpstr>
      <vt:lpstr>CHAPTER 1  اسس الكيمياء الحياتية</vt:lpstr>
      <vt:lpstr>PowerPoint Presentation</vt:lpstr>
      <vt:lpstr>الكيمياء الحيوية هي دراسة كيمياء الأنظمة البيولوجية</vt:lpstr>
      <vt:lpstr>الخلية: أصغر وحدة في الحياة</vt:lpstr>
      <vt:lpstr>ثلاثة مجالات مميزة للحياة تحددها: الاختلافات الخلوية والجزيئية</vt:lpstr>
      <vt:lpstr>الكيمياء الحيوية هي كيمياء المادة الحية</vt:lpstr>
      <vt:lpstr>الكيمياء الحياتية وراء الكيمياء الكامنة</vt:lpstr>
      <vt:lpstr>كل شيء يبدأ بالعناصر الدورية </vt:lpstr>
      <vt:lpstr>أهمية الكربون</vt:lpstr>
      <vt:lpstr>ترتيب الاواصر</vt:lpstr>
      <vt:lpstr>المجموعات الوظيفية المشتركة للجزيئات البيولوجية</vt:lpstr>
      <vt:lpstr>كيف نصل إلى الجزيئات الحيوية المعقدة من هذه العناصر البسيطة؟</vt:lpstr>
      <vt:lpstr>الهيكل ثلاثي الأبعاد مهم أيضًا 3D Structure is also critical </vt:lpstr>
      <vt:lpstr>الاستداره </vt:lpstr>
      <vt:lpstr>Enantiomers and Diastereomers </vt:lpstr>
      <vt:lpstr>Diastereomers-Cis vs. Trans </vt:lpstr>
      <vt:lpstr>تقوم الكائنات الحية بنقل الطاقة لإنجاز العمال الحيوية للبقاء على قيد الحياة</vt:lpstr>
      <vt:lpstr>كيف نزيد من سرعة التفاعل......؟</vt:lpstr>
      <vt:lpstr>PowerPoint Presentation</vt:lpstr>
      <vt:lpstr>الانزيمات تقلل من طاقة التنشيط من خلال زيادة معدل التفاعل</vt:lpstr>
      <vt:lpstr>سلسلة الانزيمات تشكل مسار التفاعل</vt:lpstr>
      <vt:lpstr>DNA → RNA → Protein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</dc:title>
  <dc:creator>teif aldaneen</dc:creator>
  <cp:lastModifiedBy>teif aldaneen</cp:lastModifiedBy>
  <cp:revision>6</cp:revision>
  <dcterms:created xsi:type="dcterms:W3CDTF">2021-10-26T19:25:25Z</dcterms:created>
  <dcterms:modified xsi:type="dcterms:W3CDTF">2022-10-22T18:55:02Z</dcterms:modified>
</cp:coreProperties>
</file>